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47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954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366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57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75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64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222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228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25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01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12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2FDA1-B963-4DAF-B5A2-69B3CEC130AF}" type="datetimeFigureOut">
              <a:rPr lang="zh-TW" altLang="en-US" smtClean="0"/>
              <a:t>2017/1/10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29A4C-A8E9-4099-B165-2A290A6A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111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979712" y="332656"/>
            <a:ext cx="54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自己組裝電腦</a:t>
            </a:r>
            <a:endParaRPr lang="zh-TW" altLang="en-US" sz="6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771800" y="2636912"/>
            <a:ext cx="40324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rgbClr val="00B0F0"/>
                </a:solidFill>
              </a:rPr>
              <a:t>烘培</a:t>
            </a:r>
            <a:r>
              <a:rPr lang="en-US" altLang="zh-TW" sz="6000" dirty="0" smtClean="0">
                <a:solidFill>
                  <a:srgbClr val="00B0F0"/>
                </a:solidFill>
              </a:rPr>
              <a:t>1</a:t>
            </a:r>
            <a:r>
              <a:rPr lang="zh-TW" altLang="en-US" sz="6000" dirty="0" smtClean="0">
                <a:solidFill>
                  <a:srgbClr val="00B0F0"/>
                </a:solidFill>
              </a:rPr>
              <a:t>甲</a:t>
            </a:r>
            <a:endParaRPr lang="en-US" altLang="zh-TW" sz="6000" dirty="0" smtClean="0">
              <a:solidFill>
                <a:srgbClr val="00B0F0"/>
              </a:solidFill>
            </a:endParaRPr>
          </a:p>
          <a:p>
            <a:r>
              <a:rPr lang="en-US" altLang="zh-TW" sz="6000" smtClean="0">
                <a:solidFill>
                  <a:srgbClr val="00B0F0"/>
                </a:solidFill>
              </a:rPr>
              <a:t>     43</a:t>
            </a:r>
            <a:endParaRPr lang="en-US" altLang="zh-TW" sz="6000" dirty="0" smtClean="0">
              <a:solidFill>
                <a:srgbClr val="00B0F0"/>
              </a:solidFill>
            </a:endParaRPr>
          </a:p>
          <a:p>
            <a:r>
              <a:rPr lang="zh-TW" altLang="en-US" sz="6000" dirty="0" smtClean="0">
                <a:solidFill>
                  <a:srgbClr val="00B0F0"/>
                </a:solidFill>
              </a:rPr>
              <a:t>劉</a:t>
            </a:r>
            <a:r>
              <a:rPr lang="zh-TW" altLang="en-US" sz="6000" dirty="0">
                <a:solidFill>
                  <a:srgbClr val="00B0F0"/>
                </a:solidFill>
              </a:rPr>
              <a:t>冠陞</a:t>
            </a:r>
            <a:endParaRPr lang="en-US" altLang="zh-TW" sz="60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330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13280" y="502285"/>
            <a:ext cx="4584700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CN" sz="6000">
                <a:solidFill>
                  <a:srgbClr val="9966FF"/>
                </a:solidFill>
              </a:rPr>
              <a:t>液晶螢幕</a:t>
            </a:r>
          </a:p>
        </p:txBody>
      </p:sp>
      <p:pic>
        <p:nvPicPr>
          <p:cNvPr id="3" name="图片 2" descr="C9CCBB03B7D2803EA1E652A607145CCBC81342E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508125"/>
            <a:ext cx="3394075" cy="265366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977390" y="4463415"/>
            <a:ext cx="4047490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9966FF"/>
                </a:solidFill>
              </a:rPr>
              <a:t>華碩 - VB198T </a:t>
            </a:r>
          </a:p>
          <a:p>
            <a:r>
              <a:rPr lang="zh-TW" altLang="zh-CN" sz="3200">
                <a:solidFill>
                  <a:srgbClr val="9966FF"/>
                </a:solidFill>
              </a:rPr>
              <a:t>價錢</a:t>
            </a:r>
            <a:r>
              <a:rPr lang="en-US" altLang="zh-TW" sz="3200">
                <a:solidFill>
                  <a:srgbClr val="9966FF"/>
                </a:solidFill>
              </a:rPr>
              <a:t>:</a:t>
            </a:r>
            <a:r>
              <a:rPr lang="zh-CN" altLang="en-US" sz="3200">
                <a:solidFill>
                  <a:srgbClr val="9966FF"/>
                </a:solidFill>
              </a:rPr>
              <a:t>4500</a:t>
            </a:r>
          </a:p>
        </p:txBody>
      </p:sp>
    </p:spTree>
    <p:extLst>
      <p:ext uri="{BB962C8B-B14F-4D97-AF65-F5344CB8AC3E}">
        <p14:creationId xmlns:p14="http://schemas.microsoft.com/office/powerpoint/2010/main" val="6080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56460" y="450850"/>
            <a:ext cx="5230495" cy="1014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>
                <a:solidFill>
                  <a:srgbClr val="6600FF"/>
                </a:solidFill>
              </a:rPr>
              <a:t>機箱電源  </a:t>
            </a:r>
          </a:p>
        </p:txBody>
      </p:sp>
      <p:pic>
        <p:nvPicPr>
          <p:cNvPr id="3" name="图片 2" descr="机箱电源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540" y="1619885"/>
            <a:ext cx="3122930" cy="23406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875155" y="4685030"/>
            <a:ext cx="4785360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6600FF"/>
                </a:solidFill>
              </a:rPr>
              <a:t>APC - BR1500G-TW </a:t>
            </a:r>
          </a:p>
          <a:p>
            <a:r>
              <a:rPr lang="zh-TW" altLang="zh-CN" sz="3200">
                <a:solidFill>
                  <a:srgbClr val="6600FF"/>
                </a:solidFill>
              </a:rPr>
              <a:t>價錢</a:t>
            </a:r>
            <a:r>
              <a:rPr lang="en-US" altLang="zh-TW" sz="3200">
                <a:solidFill>
                  <a:srgbClr val="6600FF"/>
                </a:solidFill>
              </a:rPr>
              <a:t>:</a:t>
            </a:r>
            <a:r>
              <a:rPr lang="zh-CN" altLang="en-US" sz="3200">
                <a:solidFill>
                  <a:srgbClr val="6600FF"/>
                </a:solidFill>
              </a:rPr>
              <a:t>7900</a:t>
            </a:r>
          </a:p>
        </p:txBody>
      </p:sp>
    </p:spTree>
    <p:extLst>
      <p:ext uri="{BB962C8B-B14F-4D97-AF65-F5344CB8AC3E}">
        <p14:creationId xmlns:p14="http://schemas.microsoft.com/office/powerpoint/2010/main" val="1616705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05025" y="391795"/>
            <a:ext cx="5191125" cy="1014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CN" sz="6000">
                <a:solidFill>
                  <a:srgbClr val="003366"/>
                </a:solidFill>
              </a:rPr>
              <a:t>滑鼠</a:t>
            </a:r>
            <a:r>
              <a:rPr lang="en-US" altLang="zh-TW" sz="6000">
                <a:solidFill>
                  <a:srgbClr val="003366"/>
                </a:solidFill>
              </a:rPr>
              <a:t>\</a:t>
            </a:r>
            <a:r>
              <a:rPr lang="zh-TW" altLang="en-US" sz="6000">
                <a:solidFill>
                  <a:srgbClr val="003366"/>
                </a:solidFill>
              </a:rPr>
              <a:t>鍵盤</a:t>
            </a:r>
          </a:p>
        </p:txBody>
      </p:sp>
      <p:pic>
        <p:nvPicPr>
          <p:cNvPr id="3" name="图片 2" descr="QAAJ04-A9005Z3QA000_550bc53b347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025" y="1663065"/>
            <a:ext cx="4101465" cy="24339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30375" y="4412615"/>
            <a:ext cx="5721985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003366"/>
                </a:solidFill>
              </a:rPr>
              <a:t>羅技 - 無影手組 LX300 	</a:t>
            </a:r>
          </a:p>
          <a:p>
            <a:r>
              <a:rPr lang="zh-TW" altLang="zh-CN" sz="3200">
                <a:solidFill>
                  <a:srgbClr val="003366"/>
                </a:solidFill>
              </a:rPr>
              <a:t>價錢</a:t>
            </a:r>
            <a:r>
              <a:rPr lang="en-US" altLang="zh-TW" sz="3200">
                <a:solidFill>
                  <a:srgbClr val="003366"/>
                </a:solidFill>
              </a:rPr>
              <a:t>:</a:t>
            </a:r>
            <a:r>
              <a:rPr lang="zh-CN" altLang="en-US" sz="3200">
                <a:solidFill>
                  <a:srgbClr val="003366"/>
                </a:solidFill>
              </a:rPr>
              <a:t>1500</a:t>
            </a:r>
          </a:p>
        </p:txBody>
      </p:sp>
    </p:spTree>
    <p:extLst>
      <p:ext uri="{BB962C8B-B14F-4D97-AF65-F5344CB8AC3E}">
        <p14:creationId xmlns:p14="http://schemas.microsoft.com/office/powerpoint/2010/main" val="2724744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02660" y="160655"/>
            <a:ext cx="2468245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>
                <a:solidFill>
                  <a:srgbClr val="336699"/>
                </a:solidFill>
                <a:latin typeface="Arial Black" charset="0"/>
              </a:rPr>
              <a:t>風扇</a:t>
            </a:r>
          </a:p>
        </p:txBody>
      </p:sp>
      <p:pic>
        <p:nvPicPr>
          <p:cNvPr id="3" name="图片 2" descr="159654_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540" y="1245235"/>
            <a:ext cx="4045585" cy="234759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80360" y="4046220"/>
            <a:ext cx="3216910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336699"/>
                </a:solidFill>
              </a:rPr>
              <a:t>訊凱 - Aero 7 </a:t>
            </a:r>
          </a:p>
          <a:p>
            <a:r>
              <a:rPr lang="zh-TW" altLang="zh-CN" sz="3200">
                <a:solidFill>
                  <a:srgbClr val="336699"/>
                </a:solidFill>
              </a:rPr>
              <a:t>價錢</a:t>
            </a:r>
            <a:r>
              <a:rPr lang="en-US" altLang="zh-TW" sz="3200">
                <a:solidFill>
                  <a:srgbClr val="336699"/>
                </a:solidFill>
              </a:rPr>
              <a:t>:</a:t>
            </a:r>
            <a:r>
              <a:rPr lang="zh-CN" altLang="en-US" sz="3200">
                <a:solidFill>
                  <a:srgbClr val="336699"/>
                </a:solidFill>
              </a:rPr>
              <a:t>1100</a:t>
            </a:r>
          </a:p>
        </p:txBody>
      </p:sp>
    </p:spTree>
    <p:extLst>
      <p:ext uri="{BB962C8B-B14F-4D97-AF65-F5344CB8AC3E}">
        <p14:creationId xmlns:p14="http://schemas.microsoft.com/office/powerpoint/2010/main" val="1923552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110230" y="135255"/>
            <a:ext cx="3846830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>
                <a:solidFill>
                  <a:srgbClr val="009999"/>
                </a:solidFill>
              </a:rPr>
              <a:t>網路卡</a:t>
            </a:r>
          </a:p>
        </p:txBody>
      </p:sp>
      <p:pic>
        <p:nvPicPr>
          <p:cNvPr id="3" name="图片 2" descr="79427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5435" y="1141095"/>
            <a:ext cx="3333115" cy="268541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526030" y="4053840"/>
            <a:ext cx="3971925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009999"/>
                </a:solidFill>
              </a:rPr>
              <a:t>3COM - 3C-905C </a:t>
            </a:r>
          </a:p>
          <a:p>
            <a:r>
              <a:rPr lang="zh-TW" altLang="zh-CN" sz="3200">
                <a:solidFill>
                  <a:srgbClr val="009999"/>
                </a:solidFill>
              </a:rPr>
              <a:t>價錢</a:t>
            </a:r>
            <a:r>
              <a:rPr lang="en-US" altLang="zh-TW" sz="3200">
                <a:solidFill>
                  <a:srgbClr val="009999"/>
                </a:solidFill>
              </a:rPr>
              <a:t>:</a:t>
            </a:r>
            <a:r>
              <a:rPr lang="zh-CN" altLang="en-US" sz="3200">
                <a:solidFill>
                  <a:srgbClr val="009999"/>
                </a:solidFill>
              </a:rPr>
              <a:t>1050</a:t>
            </a:r>
          </a:p>
        </p:txBody>
      </p:sp>
    </p:spTree>
    <p:extLst>
      <p:ext uri="{BB962C8B-B14F-4D97-AF65-F5344CB8AC3E}">
        <p14:creationId xmlns:p14="http://schemas.microsoft.com/office/powerpoint/2010/main" val="2349148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844165" y="188595"/>
            <a:ext cx="3161030" cy="1014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>
                <a:solidFill>
                  <a:srgbClr val="F43308"/>
                </a:solidFill>
                <a:latin typeface="細明體_HKSCS-ExtB" charset="0"/>
                <a:ea typeface="細明體_HKSCS-ExtB" charset="0"/>
              </a:rPr>
              <a:t>集線器</a:t>
            </a:r>
            <a:r>
              <a:rPr lang="zh-TW" altLang="en-US" sz="6000"/>
              <a:t> </a:t>
            </a:r>
          </a:p>
        </p:txBody>
      </p:sp>
      <p:pic>
        <p:nvPicPr>
          <p:cNvPr id="3" name="圖片 2" descr="p068538804453-item-8235xf2x0600x0600-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8310" y="1268730"/>
            <a:ext cx="2238375" cy="2238375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2337435" y="4247515"/>
            <a:ext cx="3491230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>
                <a:solidFill>
                  <a:srgbClr val="F43308"/>
                </a:solidFill>
              </a:rPr>
              <a:t>華碩 - GigaX1008B </a:t>
            </a:r>
          </a:p>
          <a:p>
            <a:r>
              <a:rPr lang="zh-TW" altLang="en-US" sz="3200">
                <a:solidFill>
                  <a:srgbClr val="F43308"/>
                </a:solidFill>
              </a:rPr>
              <a:t>價錢</a:t>
            </a:r>
            <a:r>
              <a:rPr lang="en-US" altLang="zh-TW" sz="3200">
                <a:solidFill>
                  <a:srgbClr val="F43308"/>
                </a:solidFill>
              </a:rPr>
              <a:t>:</a:t>
            </a:r>
            <a:r>
              <a:rPr lang="zh-TW" altLang="en-US" sz="3200">
                <a:solidFill>
                  <a:srgbClr val="F43308"/>
                </a:solidFill>
              </a:rPr>
              <a:t>330</a:t>
            </a:r>
          </a:p>
        </p:txBody>
      </p:sp>
    </p:spTree>
    <p:extLst>
      <p:ext uri="{BB962C8B-B14F-4D97-AF65-F5344CB8AC3E}">
        <p14:creationId xmlns:p14="http://schemas.microsoft.com/office/powerpoint/2010/main" val="2176848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389505" y="635635"/>
            <a:ext cx="3479165" cy="108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>
                <a:solidFill>
                  <a:srgbClr val="2982A2"/>
                </a:solidFill>
                <a:latin typeface="Arial Black" charset="0"/>
              </a:rPr>
              <a:t>IP分享器 </a:t>
            </a:r>
            <a:r>
              <a:rPr lang="zh-TW" altLang="en-US"/>
              <a:t> </a:t>
            </a:r>
          </a:p>
        </p:txBody>
      </p:sp>
      <p:pic>
        <p:nvPicPr>
          <p:cNvPr id="3" name="圖片 2" descr="TL-WR941ND-01-500x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265" y="1701165"/>
            <a:ext cx="2673985" cy="2673985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691640" y="4581525"/>
            <a:ext cx="4748530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>
                <a:solidFill>
                  <a:srgbClr val="2982A2"/>
                </a:solidFill>
              </a:rPr>
              <a:t>DLINK - DI-804HV</a:t>
            </a:r>
          </a:p>
          <a:p>
            <a:r>
              <a:rPr lang="zh-TW" altLang="en-US" sz="3200">
                <a:solidFill>
                  <a:srgbClr val="2982A2"/>
                </a:solidFill>
              </a:rPr>
              <a:t> 價錢</a:t>
            </a:r>
            <a:r>
              <a:rPr lang="en-US" altLang="zh-TW" sz="3200">
                <a:solidFill>
                  <a:srgbClr val="2982A2"/>
                </a:solidFill>
              </a:rPr>
              <a:t>:2100</a:t>
            </a:r>
          </a:p>
        </p:txBody>
      </p:sp>
    </p:spTree>
    <p:extLst>
      <p:ext uri="{BB962C8B-B14F-4D97-AF65-F5344CB8AC3E}">
        <p14:creationId xmlns:p14="http://schemas.microsoft.com/office/powerpoint/2010/main" val="1089078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771775" y="260985"/>
            <a:ext cx="2934970" cy="1014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>
                <a:solidFill>
                  <a:srgbClr val="CF3A34"/>
                </a:solidFill>
              </a:rPr>
              <a:t>掃描器 </a:t>
            </a:r>
          </a:p>
        </p:txBody>
      </p:sp>
      <p:pic>
        <p:nvPicPr>
          <p:cNvPr id="3" name="圖片 2" descr="DCAE0S-A9007BND7000_577dcf2c5c8a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020" y="1412875"/>
            <a:ext cx="2605405" cy="2605405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2124075" y="4437380"/>
            <a:ext cx="3616325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>
                <a:solidFill>
                  <a:srgbClr val="CF3A34"/>
                </a:solidFill>
              </a:rPr>
              <a:t>EPSON - V100</a:t>
            </a:r>
          </a:p>
          <a:p>
            <a:r>
              <a:rPr lang="zh-TW" altLang="en-US" sz="3200">
                <a:solidFill>
                  <a:srgbClr val="CF3A34"/>
                </a:solidFill>
              </a:rPr>
              <a:t>價錢</a:t>
            </a:r>
            <a:r>
              <a:rPr lang="en-US" altLang="zh-TW" sz="3200">
                <a:solidFill>
                  <a:srgbClr val="CF3A34"/>
                </a:solidFill>
              </a:rPr>
              <a:t>:3700</a:t>
            </a:r>
          </a:p>
        </p:txBody>
      </p:sp>
    </p:spTree>
    <p:extLst>
      <p:ext uri="{BB962C8B-B14F-4D97-AF65-F5344CB8AC3E}">
        <p14:creationId xmlns:p14="http://schemas.microsoft.com/office/powerpoint/2010/main" val="542957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844165" y="548640"/>
            <a:ext cx="3586480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>
                <a:solidFill>
                  <a:srgbClr val="970943"/>
                </a:solidFill>
              </a:rPr>
              <a:t>軟體電腦</a:t>
            </a:r>
            <a:r>
              <a:rPr lang="zh-TW" altLang="en-US"/>
              <a:t>  </a:t>
            </a:r>
          </a:p>
        </p:txBody>
      </p:sp>
      <p:pic>
        <p:nvPicPr>
          <p:cNvPr id="3" name="圖片 2" descr="Revo-Uninstall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075" y="1628775"/>
            <a:ext cx="4070350" cy="2892425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162685" y="4884420"/>
            <a:ext cx="6883400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>
                <a:solidFill>
                  <a:srgbClr val="970943"/>
                </a:solidFill>
              </a:rPr>
              <a:t>微軟 - Windows 8.1 Pro </a:t>
            </a:r>
          </a:p>
          <a:p>
            <a:r>
              <a:rPr lang="zh-TW" altLang="en-US" sz="3200">
                <a:solidFill>
                  <a:srgbClr val="970943"/>
                </a:solidFill>
              </a:rPr>
              <a:t>價錢</a:t>
            </a:r>
            <a:r>
              <a:rPr lang="en-US" altLang="zh-TW" sz="3200">
                <a:solidFill>
                  <a:srgbClr val="970943"/>
                </a:solidFill>
              </a:rPr>
              <a:t>:</a:t>
            </a:r>
            <a:r>
              <a:rPr lang="zh-TW" altLang="en-US" sz="3200">
                <a:solidFill>
                  <a:srgbClr val="970943"/>
                </a:solidFill>
              </a:rPr>
              <a:t>4450</a:t>
            </a:r>
          </a:p>
        </p:txBody>
      </p:sp>
    </p:spTree>
    <p:extLst>
      <p:ext uri="{BB962C8B-B14F-4D97-AF65-F5344CB8AC3E}">
        <p14:creationId xmlns:p14="http://schemas.microsoft.com/office/powerpoint/2010/main" val="2912622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0165" y="116840"/>
            <a:ext cx="8844915" cy="6187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1	RAM  	創見 - DDR2 2G (DDR2 800)	1150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2	硬碟機  	金士頓 - V300 480G (2.5 吋 SATAIII 6G Solid State Disk)	7800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3	主機板  	華擎 - G41C-GS (LGA775, G41, Dual DDR3 1066, SATAII, PCI-E, LAN, USB3, 5.1ch)	2300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4	顯示卡  	艾維克EVGA - GT740 2G DDR5 SC (GeForce GT740 2GB DDR5 128bits PCI-E Mini-HDMI/DVI/TV Out)	3600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5	音效卡  	華碩 - Xonar Essence ST (多聲道、24bit/192kHz、PCI-E、內建耳機)	8000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6	DVD ROM  	華碩 - BR-04B2T (SATA 藍光光碟機)	2100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7	燒錄機  	華碩 - SBC-06D2X-U (外接USB 藍光Combo、4BD R/6DVD±R DL/8DVD±R/8DVD+RW/6DVD-RW)	1750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8	傳統螢幕  	SAMPO - 777Q (17吋)	3200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9	液晶螢幕  	華碩 - VB198T (19吋 LED液晶螢幕 解析度1280*1024(4:3))	4500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10	機箱電源  	APC - BR1500G-TW (不斷電系統 1.5KVA、865W、在線互動式)	7900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11	鍵盤/滑鼠  	羅技 - 無影手組 LX300 (USB / PS/2 鍵盤滑鼠組)	1500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12	風扇  	訊凱 - Aero 7 (P4蝸牛CPU散熱風扇 / 銅)	1100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13	網路卡  	3COM - 3C-905C (10/100 Mbps網路卡)	1050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14	集線器  	華碩 - GigaX1008B (10/100 Mbps 8 Port HUB/SWITCH)	330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15	IP分享器  	DLINK - DI-804HV (4 port 高速寬頻路由器+硬體VPN)	2100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16	掃描器  	EPSON - V100 (48BIT、USB、3200*6400DPI、超薄)	3700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17	其他週邊  	登昌恆 - MP420 (多媒體影音播放器)	2800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18	軟體電腦  	微軟 - Windows 8.1 Pro (中文專業隨機版 64位元)	4450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19	組裝費  	伺服器級組裝費 不含軟體安裝	2000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合 計:  	61330.0元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稅 金:  	3066.5元</a:t>
            </a:r>
          </a:p>
          <a:p>
            <a:r>
              <a:rPr lang="zh-TW" altLang="en-US" sz="1600" dirty="0">
                <a:solidFill>
                  <a:srgbClr val="1A1193"/>
                </a:solidFill>
                <a:latin typeface="+mn-ea"/>
              </a:rPr>
              <a:t>總 計:  	64396.5元</a:t>
            </a:r>
          </a:p>
        </p:txBody>
      </p:sp>
    </p:spTree>
    <p:extLst>
      <p:ext uri="{BB962C8B-B14F-4D97-AF65-F5344CB8AC3E}">
        <p14:creationId xmlns:p14="http://schemas.microsoft.com/office/powerpoint/2010/main" val="2140635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628800"/>
            <a:ext cx="3543169" cy="206082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691680" y="4365104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0070C0"/>
                </a:solidFill>
                <a:latin typeface="華康相撲體(P)" pitchFamily="49" charset="-120"/>
                <a:ea typeface="華康相撲體(P)" pitchFamily="49" charset="-120"/>
              </a:rPr>
              <a:t>創見 </a:t>
            </a:r>
            <a:r>
              <a:rPr lang="en-US" altLang="zh-TW" sz="2800" dirty="0">
                <a:solidFill>
                  <a:srgbClr val="0070C0"/>
                </a:solidFill>
                <a:latin typeface="華康相撲體(P)" pitchFamily="49" charset="-120"/>
                <a:ea typeface="華康相撲體(P)" pitchFamily="49" charset="-120"/>
              </a:rPr>
              <a:t>- DDR2 2G (DDR2 800</a:t>
            </a:r>
            <a:r>
              <a:rPr lang="en-US" altLang="zh-TW" sz="2800" dirty="0" smtClean="0">
                <a:solidFill>
                  <a:srgbClr val="0070C0"/>
                </a:solidFill>
                <a:latin typeface="華康相撲體(P)" pitchFamily="49" charset="-120"/>
                <a:ea typeface="華康相撲體(P)" pitchFamily="49" charset="-120"/>
              </a:rPr>
              <a:t>)</a:t>
            </a:r>
            <a:br>
              <a:rPr lang="en-US" altLang="zh-TW" sz="2800" dirty="0" smtClean="0">
                <a:solidFill>
                  <a:srgbClr val="0070C0"/>
                </a:solidFill>
                <a:latin typeface="華康相撲體(P)" pitchFamily="49" charset="-120"/>
                <a:ea typeface="華康相撲體(P)" pitchFamily="49" charset="-120"/>
              </a:rPr>
            </a:br>
            <a:r>
              <a:rPr lang="zh-TW" altLang="en-US" sz="2800" dirty="0" smtClean="0">
                <a:solidFill>
                  <a:srgbClr val="0070C0"/>
                </a:solidFill>
                <a:latin typeface="華康相撲體(P)" pitchFamily="49" charset="-120"/>
                <a:ea typeface="華康相撲體(P)" pitchFamily="49" charset="-120"/>
              </a:rPr>
              <a:t>價錢</a:t>
            </a:r>
            <a:r>
              <a:rPr lang="en-US" altLang="zh-TW" sz="2800" dirty="0" smtClean="0">
                <a:solidFill>
                  <a:srgbClr val="0070C0"/>
                </a:solidFill>
                <a:latin typeface="華康相撲體(P)" pitchFamily="49" charset="-120"/>
                <a:ea typeface="華康相撲體(P)" pitchFamily="49" charset="-120"/>
              </a:rPr>
              <a:t>:</a:t>
            </a:r>
            <a:r>
              <a:rPr lang="en-US" altLang="zh-TW" sz="2800" dirty="0">
                <a:solidFill>
                  <a:srgbClr val="0070C0"/>
                </a:solidFill>
                <a:latin typeface="華康相撲體(P)" pitchFamily="49" charset="-120"/>
                <a:ea typeface="華康相撲體(P)" pitchFamily="49" charset="-120"/>
              </a:rPr>
              <a:t>1150</a:t>
            </a:r>
            <a:endParaRPr lang="zh-TW" altLang="en-US" sz="2800" dirty="0">
              <a:solidFill>
                <a:srgbClr val="0070C0"/>
              </a:solidFill>
              <a:latin typeface="華康相撲體(P)" pitchFamily="49" charset="-120"/>
              <a:ea typeface="華康相撲體(P)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255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987824" y="429908"/>
            <a:ext cx="302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>
                <a:solidFill>
                  <a:srgbClr val="92D050"/>
                </a:solidFill>
                <a:latin typeface="華康正顏楷體W7(P)" pitchFamily="66" charset="-120"/>
                <a:ea typeface="華康正顏楷體W7(P)" pitchFamily="66" charset="-120"/>
              </a:rPr>
              <a:t>硬碟機</a:t>
            </a:r>
            <a:r>
              <a:rPr lang="zh-TW" altLang="en-US" dirty="0"/>
              <a:t>  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700808"/>
            <a:ext cx="3456384" cy="2592288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2123728" y="4653136"/>
            <a:ext cx="4407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92D050"/>
                </a:solidFill>
              </a:rPr>
              <a:t>金士頓 </a:t>
            </a:r>
            <a:r>
              <a:rPr lang="en-US" altLang="zh-TW" sz="2400" dirty="0">
                <a:solidFill>
                  <a:srgbClr val="92D050"/>
                </a:solidFill>
              </a:rPr>
              <a:t>- V300 480G </a:t>
            </a:r>
            <a:endParaRPr lang="en-US" altLang="zh-TW" sz="2400" dirty="0" smtClean="0">
              <a:solidFill>
                <a:srgbClr val="92D050"/>
              </a:solidFill>
            </a:endParaRPr>
          </a:p>
          <a:p>
            <a:r>
              <a:rPr lang="zh-TW" altLang="en-US" sz="2400" dirty="0" smtClean="0">
                <a:solidFill>
                  <a:srgbClr val="92D050"/>
                </a:solidFill>
              </a:rPr>
              <a:t>價錢</a:t>
            </a:r>
            <a:r>
              <a:rPr lang="en-US" altLang="zh-TW" sz="2400" dirty="0" smtClean="0">
                <a:solidFill>
                  <a:srgbClr val="92D050"/>
                </a:solidFill>
              </a:rPr>
              <a:t>:7800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4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627784" y="399456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>
                <a:solidFill>
                  <a:srgbClr val="00B050"/>
                </a:solidFill>
                <a:latin typeface="華康相撲體(P)" pitchFamily="49" charset="-120"/>
                <a:ea typeface="華康相撲體(P)" pitchFamily="49" charset="-120"/>
              </a:rPr>
              <a:t>主機板</a:t>
            </a:r>
            <a:r>
              <a:rPr lang="zh-TW" altLang="en-US" sz="6000" dirty="0">
                <a:solidFill>
                  <a:srgbClr val="00B050"/>
                </a:solidFill>
              </a:rPr>
              <a:t> </a:t>
            </a:r>
            <a:r>
              <a:rPr lang="zh-TW" altLang="en-US" dirty="0">
                <a:solidFill>
                  <a:srgbClr val="FFC000"/>
                </a:solidFill>
              </a:rPr>
              <a:t> 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07648"/>
            <a:ext cx="4128120" cy="274778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619672" y="4653136"/>
            <a:ext cx="42105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00B050"/>
                </a:solidFill>
              </a:rPr>
              <a:t>華擎 </a:t>
            </a:r>
            <a:r>
              <a:rPr lang="en-US" altLang="zh-TW" sz="3200" dirty="0">
                <a:solidFill>
                  <a:srgbClr val="00B050"/>
                </a:solidFill>
              </a:rPr>
              <a:t>- G41C-GS </a:t>
            </a:r>
          </a:p>
          <a:p>
            <a:r>
              <a:rPr lang="zh-TW" altLang="en-US" sz="3200" dirty="0" smtClean="0">
                <a:solidFill>
                  <a:srgbClr val="00B050"/>
                </a:solidFill>
              </a:rPr>
              <a:t>價錢</a:t>
            </a:r>
            <a:r>
              <a:rPr lang="en-US" altLang="zh-TW" sz="3200" dirty="0" smtClean="0">
                <a:solidFill>
                  <a:srgbClr val="00B050"/>
                </a:solidFill>
              </a:rPr>
              <a:t>:2300</a:t>
            </a:r>
            <a:endParaRPr lang="zh-TW" alt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346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699792" y="260648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>
                <a:solidFill>
                  <a:srgbClr val="7030A0"/>
                </a:solidFill>
                <a:latin typeface="華康宗楷體W7(P)" pitchFamily="66" charset="-120"/>
                <a:ea typeface="華康宗楷體W7(P)" pitchFamily="66" charset="-120"/>
              </a:rPr>
              <a:t>顯示卡</a:t>
            </a:r>
            <a:r>
              <a:rPr lang="zh-TW" altLang="en-US" sz="6000" dirty="0">
                <a:latin typeface="華康宗楷體W7(P)" pitchFamily="66" charset="-120"/>
                <a:ea typeface="華康宗楷體W7(P)" pitchFamily="66" charset="-120"/>
              </a:rPr>
              <a:t> 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5" y="1276312"/>
            <a:ext cx="3456384" cy="2656744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2195736" y="4581128"/>
            <a:ext cx="5976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7030A0"/>
                </a:solidFill>
              </a:rPr>
              <a:t>艾維克</a:t>
            </a:r>
            <a:r>
              <a:rPr lang="en-US" altLang="zh-TW" sz="3200" dirty="0">
                <a:solidFill>
                  <a:srgbClr val="7030A0"/>
                </a:solidFill>
              </a:rPr>
              <a:t>EVGA - GT740 2G DDR5 </a:t>
            </a:r>
            <a:r>
              <a:rPr lang="en-US" altLang="zh-TW" sz="3200" dirty="0" smtClean="0">
                <a:solidFill>
                  <a:srgbClr val="7030A0"/>
                </a:solidFill>
              </a:rPr>
              <a:t>SC</a:t>
            </a:r>
          </a:p>
          <a:p>
            <a:r>
              <a:rPr lang="zh-TW" altLang="en-US" sz="3200" dirty="0">
                <a:solidFill>
                  <a:srgbClr val="7030A0"/>
                </a:solidFill>
              </a:rPr>
              <a:t>價錢</a:t>
            </a:r>
            <a:r>
              <a:rPr lang="en-US" altLang="zh-TW" sz="3200" dirty="0" smtClean="0">
                <a:solidFill>
                  <a:srgbClr val="7030A0"/>
                </a:solidFill>
              </a:rPr>
              <a:t>:2300</a:t>
            </a:r>
            <a:endParaRPr lang="zh-TW" alt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184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699792" y="404664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>
                <a:solidFill>
                  <a:srgbClr val="4ED2E4"/>
                </a:solidFill>
                <a:latin typeface="華康正顏楷體W7" pitchFamily="65" charset="-120"/>
                <a:ea typeface="華康正顏楷體W7" pitchFamily="65" charset="-120"/>
              </a:rPr>
              <a:t>音效卡 </a:t>
            </a:r>
            <a:r>
              <a:rPr lang="zh-TW" altLang="en-US" sz="6000" dirty="0">
                <a:latin typeface="華康正顏楷體W7" pitchFamily="65" charset="-120"/>
                <a:ea typeface="華康正顏楷體W7" pitchFamily="65" charset="-120"/>
              </a:rPr>
              <a:t> 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642492"/>
            <a:ext cx="3312368" cy="2578596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691680" y="4365104"/>
            <a:ext cx="55446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3887FA"/>
                </a:solidFill>
              </a:rPr>
              <a:t>華碩 </a:t>
            </a:r>
            <a:r>
              <a:rPr lang="en-US" altLang="zh-TW" sz="3200" dirty="0">
                <a:solidFill>
                  <a:srgbClr val="3887FA"/>
                </a:solidFill>
              </a:rPr>
              <a:t>- </a:t>
            </a:r>
            <a:r>
              <a:rPr lang="en-US" altLang="zh-TW" sz="3200" dirty="0" err="1">
                <a:solidFill>
                  <a:srgbClr val="3887FA"/>
                </a:solidFill>
              </a:rPr>
              <a:t>Xonar</a:t>
            </a:r>
            <a:r>
              <a:rPr lang="en-US" altLang="zh-TW" sz="3200" dirty="0">
                <a:solidFill>
                  <a:srgbClr val="3887FA"/>
                </a:solidFill>
              </a:rPr>
              <a:t> Essence </a:t>
            </a:r>
            <a:r>
              <a:rPr lang="en-US" altLang="zh-TW" sz="3200" dirty="0" smtClean="0">
                <a:solidFill>
                  <a:srgbClr val="3887FA"/>
                </a:solidFill>
              </a:rPr>
              <a:t>ST</a:t>
            </a:r>
          </a:p>
          <a:p>
            <a:r>
              <a:rPr lang="zh-TW" altLang="en-US" sz="3200" dirty="0">
                <a:solidFill>
                  <a:srgbClr val="3887FA"/>
                </a:solidFill>
              </a:rPr>
              <a:t>價錢</a:t>
            </a:r>
            <a:r>
              <a:rPr lang="en-US" altLang="zh-TW" sz="3200" dirty="0" smtClean="0">
                <a:solidFill>
                  <a:srgbClr val="3887FA"/>
                </a:solidFill>
              </a:rPr>
              <a:t>:8000</a:t>
            </a:r>
            <a:endParaRPr lang="zh-TW" altLang="en-US" sz="3200" dirty="0">
              <a:solidFill>
                <a:srgbClr val="3887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8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195736" y="404664"/>
            <a:ext cx="4680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dirty="0">
                <a:solidFill>
                  <a:srgbClr val="3887FA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DVD ROM </a:t>
            </a:r>
            <a:r>
              <a:rPr lang="en-US" altLang="zh-TW" dirty="0"/>
              <a:t> </a:t>
            </a:r>
            <a:endParaRPr lang="zh-TW" altLang="en-US" dirty="0"/>
          </a:p>
        </p:txBody>
      </p:sp>
      <p:pic>
        <p:nvPicPr>
          <p:cNvPr id="3" name="图片 2" descr="27-135-143-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410" y="1576070"/>
            <a:ext cx="3607435" cy="27057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95780" y="4549140"/>
            <a:ext cx="4730115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3887FA"/>
                </a:solidFill>
                <a:latin typeface="華康勘亭流(P)" panose="03000900000000000000" charset="-120"/>
                <a:ea typeface="華康勘亭流(P)" panose="03000900000000000000" charset="-120"/>
              </a:rPr>
              <a:t>華碩 - BR-04B2T </a:t>
            </a:r>
          </a:p>
          <a:p>
            <a:r>
              <a:rPr lang="zh-TW" altLang="zh-CN" sz="3200">
                <a:solidFill>
                  <a:srgbClr val="3887FA"/>
                </a:solidFill>
                <a:latin typeface="華康勘亭流(P)" panose="03000900000000000000" charset="-120"/>
                <a:ea typeface="華康勘亭流(P)" panose="03000900000000000000" charset="-120"/>
              </a:rPr>
              <a:t>價錢</a:t>
            </a:r>
            <a:r>
              <a:rPr lang="en-US" altLang="zh-TW" sz="3200">
                <a:solidFill>
                  <a:srgbClr val="3887FA"/>
                </a:solidFill>
                <a:latin typeface="華康勘亭流(P)" panose="03000900000000000000" charset="-120"/>
                <a:ea typeface="華康勘亭流(P)" panose="03000900000000000000" charset="-120"/>
              </a:rPr>
              <a:t>:</a:t>
            </a:r>
            <a:r>
              <a:rPr lang="zh-CN" altLang="en-US" sz="3200">
                <a:solidFill>
                  <a:srgbClr val="3887FA"/>
                </a:solidFill>
                <a:latin typeface="華康勘亭流(P)" panose="03000900000000000000" charset="-120"/>
                <a:ea typeface="華康勘亭流(P)" panose="03000900000000000000" charset="-120"/>
              </a:rPr>
              <a:t>2100</a:t>
            </a:r>
          </a:p>
        </p:txBody>
      </p:sp>
    </p:spTree>
    <p:extLst>
      <p:ext uri="{BB962C8B-B14F-4D97-AF65-F5344CB8AC3E}">
        <p14:creationId xmlns:p14="http://schemas.microsoft.com/office/powerpoint/2010/main" val="1651617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10180" y="272415"/>
            <a:ext cx="3983355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>
                <a:solidFill>
                  <a:srgbClr val="009900"/>
                </a:solidFill>
                <a:latin typeface="華康新綜藝體W9(P)" panose="040B0900000000000000" charset="-120"/>
                <a:ea typeface="華康新綜藝體W9(P)" panose="040B0900000000000000" charset="-120"/>
              </a:rPr>
              <a:t>燒錄機</a:t>
            </a:r>
            <a:r>
              <a:rPr lang="zh-CN" altLang="en-US" sz="6000">
                <a:solidFill>
                  <a:srgbClr val="00FF00"/>
                </a:solidFill>
                <a:latin typeface="華康新綜藝體W9(P)" panose="040B0900000000000000" charset="-120"/>
                <a:ea typeface="華康新綜藝體W9(P)" panose="040B0900000000000000" charset="-120"/>
              </a:rPr>
              <a:t> </a:t>
            </a:r>
          </a:p>
        </p:txBody>
      </p:sp>
      <p:pic>
        <p:nvPicPr>
          <p:cNvPr id="3" name="图片 2" descr="DCAA42-A65909171000_5832524e07a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370" y="1353185"/>
            <a:ext cx="3831590" cy="285686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815465" y="4693285"/>
            <a:ext cx="5996940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009900"/>
                </a:solidFill>
              </a:rPr>
              <a:t>華碩 - SBC-06D2X-U </a:t>
            </a:r>
          </a:p>
          <a:p>
            <a:r>
              <a:rPr lang="zh-TW" altLang="zh-CN" sz="3200">
                <a:solidFill>
                  <a:srgbClr val="009900"/>
                </a:solidFill>
              </a:rPr>
              <a:t>價錢</a:t>
            </a:r>
            <a:r>
              <a:rPr lang="en-US" altLang="zh-TW" sz="3200">
                <a:solidFill>
                  <a:srgbClr val="009900"/>
                </a:solidFill>
              </a:rPr>
              <a:t>:</a:t>
            </a:r>
            <a:r>
              <a:rPr lang="zh-CN" altLang="en-US" sz="3200">
                <a:solidFill>
                  <a:srgbClr val="009900"/>
                </a:solidFill>
              </a:rPr>
              <a:t>1750</a:t>
            </a:r>
          </a:p>
        </p:txBody>
      </p:sp>
    </p:spTree>
    <p:extLst>
      <p:ext uri="{BB962C8B-B14F-4D97-AF65-F5344CB8AC3E}">
        <p14:creationId xmlns:p14="http://schemas.microsoft.com/office/powerpoint/2010/main" val="1357314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05025" y="306070"/>
            <a:ext cx="5572760" cy="1014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>
                <a:solidFill>
                  <a:srgbClr val="FF9900"/>
                </a:solidFill>
              </a:rPr>
              <a:t>傳統螢幕 </a:t>
            </a:r>
          </a:p>
        </p:txBody>
      </p:sp>
      <p:pic>
        <p:nvPicPr>
          <p:cNvPr id="3" name="图片 2" descr="index.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725" y="1422400"/>
            <a:ext cx="2410460" cy="24104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483360" y="4505960"/>
            <a:ext cx="6473190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FF9900"/>
                </a:solidFill>
              </a:rPr>
              <a:t>SAMPO - 777Q (17吋)	</a:t>
            </a:r>
          </a:p>
          <a:p>
            <a:r>
              <a:rPr lang="zh-TW" altLang="zh-CN" sz="3200">
                <a:solidFill>
                  <a:srgbClr val="FF9900"/>
                </a:solidFill>
              </a:rPr>
              <a:t>價錢</a:t>
            </a:r>
            <a:r>
              <a:rPr lang="en-US" altLang="zh-TW" sz="3200">
                <a:solidFill>
                  <a:srgbClr val="FF9900"/>
                </a:solidFill>
              </a:rPr>
              <a:t>:</a:t>
            </a:r>
            <a:r>
              <a:rPr lang="zh-CN" altLang="en-US" sz="3200">
                <a:solidFill>
                  <a:srgbClr val="FF9900"/>
                </a:solidFill>
              </a:rPr>
              <a:t>3200</a:t>
            </a:r>
          </a:p>
        </p:txBody>
      </p:sp>
    </p:spTree>
    <p:extLst>
      <p:ext uri="{BB962C8B-B14F-4D97-AF65-F5344CB8AC3E}">
        <p14:creationId xmlns:p14="http://schemas.microsoft.com/office/powerpoint/2010/main" val="2991555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179</Words>
  <Application>Microsoft Office PowerPoint</Application>
  <PresentationFormat>如螢幕大小 (4:3)</PresentationFormat>
  <Paragraphs>75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mt</dc:creator>
  <cp:lastModifiedBy>mt</cp:lastModifiedBy>
  <cp:revision>3</cp:revision>
  <dcterms:created xsi:type="dcterms:W3CDTF">2017-01-10T02:36:23Z</dcterms:created>
  <dcterms:modified xsi:type="dcterms:W3CDTF">2017-01-10T02:50:24Z</dcterms:modified>
</cp:coreProperties>
</file>